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12192000"/>
  <p:notesSz cx="6858000" cy="9144000"/>
  <p:embeddedFontLst>
    <p:embeddedFont>
      <p:font typeface="Century Schoolbook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87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1" roundtripDataSignature="AMtx7mjox0Bdyg3eiCS2oDX8Q+RgogkJ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8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CenturySchoolbook-bold.fntdata"/><Relationship Id="rId27" Type="http://schemas.openxmlformats.org/officeDocument/2006/relationships/font" Target="fonts/CenturySchoolbook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CenturySchoolbook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font" Target="fonts/CenturySchoolbook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deb88aeb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16deb88aeb0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bb32fa49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abb32fa49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1abb32fa49c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abb32fa49c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abb32fa49c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1abb32fa49c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abb32fa49c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abb32fa49c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1abb32fa49c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bb32fa49c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1abb32fa49c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1abb32fa49c_1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6deb88aeb0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16deb88aeb0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6deb88aeb0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16deb88aeb0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a4b6ee8cf4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1a4b6ee8cf4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abb32fa49c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abb32fa49c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1abb32fa49c_1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dff0bc1fb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1dff0bc1fb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d09572b7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16d09572b7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6cf3b5ac9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16cf3b5ac9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6cf3b5ac9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16cf3b5ac9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ccdf9abd5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16ccdf9abd5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rgbClr val="343437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6"/>
          <p:cNvSpPr txBox="1"/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" type="subTitle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" name="Google Shape;19;p16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1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4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4"/>
          <p:cNvSpPr txBox="1"/>
          <p:nvPr>
            <p:ph type="title"/>
          </p:nvPr>
        </p:nvSpPr>
        <p:spPr>
          <a:xfrm>
            <a:off x="914400" y="5257800"/>
            <a:ext cx="998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Schoolbook"/>
              <a:buNone/>
              <a:defRPr b="0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4"/>
          <p:cNvSpPr/>
          <p:nvPr>
            <p:ph idx="2" type="pic"/>
          </p:nvPr>
        </p:nvSpPr>
        <p:spPr>
          <a:xfrm>
            <a:off x="0" y="0"/>
            <a:ext cx="11292840" cy="5128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86" name="Google Shape;86;p24"/>
          <p:cNvSpPr txBox="1"/>
          <p:nvPr>
            <p:ph idx="1" type="body"/>
          </p:nvPr>
        </p:nvSpPr>
        <p:spPr>
          <a:xfrm>
            <a:off x="914400" y="6108589"/>
            <a:ext cx="9982200" cy="597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>
                <a:solidFill>
                  <a:srgbClr val="D8D8D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7" name="Google Shape;87;p24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4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5"/>
          <p:cNvSpPr txBox="1"/>
          <p:nvPr>
            <p:ph idx="1" type="body"/>
          </p:nvPr>
        </p:nvSpPr>
        <p:spPr>
          <a:xfrm rot="5400000">
            <a:off x="3383884" y="-293212"/>
            <a:ext cx="4351337" cy="8595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5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 rot="5400000">
            <a:off x="6938169" y="2091531"/>
            <a:ext cx="5897562" cy="247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6"/>
          <p:cNvSpPr txBox="1"/>
          <p:nvPr>
            <p:ph idx="1" type="body"/>
          </p:nvPr>
        </p:nvSpPr>
        <p:spPr>
          <a:xfrm rot="5400000">
            <a:off x="1680369" y="-537369"/>
            <a:ext cx="589756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9" name="Google Shape;99;p26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rgbClr val="343437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subTitle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" name="Google Shape;39;p15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5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8"/>
          <p:cNvSpPr txBox="1"/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entury Schoolbook"/>
              <a:buNone/>
              <a:defRPr b="0"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1" type="body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18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" type="body"/>
          </p:nvPr>
        </p:nvSpPr>
        <p:spPr>
          <a:xfrm>
            <a:off x="1261872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3" name="Google Shape;53;p19"/>
          <p:cNvSpPr txBox="1"/>
          <p:nvPr>
            <p:ph idx="2" type="body"/>
          </p:nvPr>
        </p:nvSpPr>
        <p:spPr>
          <a:xfrm>
            <a:off x="6126480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4" name="Google Shape;54;p19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0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" type="body"/>
          </p:nvPr>
        </p:nvSpPr>
        <p:spPr>
          <a:xfrm>
            <a:off x="1261872" y="1713655"/>
            <a:ext cx="4480560" cy="731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20"/>
          <p:cNvSpPr txBox="1"/>
          <p:nvPr>
            <p:ph idx="2" type="body"/>
          </p:nvPr>
        </p:nvSpPr>
        <p:spPr>
          <a:xfrm>
            <a:off x="1261872" y="2507550"/>
            <a:ext cx="4480560" cy="366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1" name="Google Shape;61;p20"/>
          <p:cNvSpPr txBox="1"/>
          <p:nvPr>
            <p:ph idx="3" type="body"/>
          </p:nvPr>
        </p:nvSpPr>
        <p:spPr>
          <a:xfrm>
            <a:off x="6126480" y="1713655"/>
            <a:ext cx="4480560" cy="731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20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20"/>
          <p:cNvSpPr txBox="1"/>
          <p:nvPr>
            <p:ph idx="4" type="body"/>
          </p:nvPr>
        </p:nvSpPr>
        <p:spPr>
          <a:xfrm>
            <a:off x="6126480" y="2507550"/>
            <a:ext cx="4480560" cy="366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3" name="Google Shape;63;p20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1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1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type="title"/>
          </p:nvPr>
        </p:nvSpPr>
        <p:spPr>
          <a:xfrm>
            <a:off x="841248" y="457200"/>
            <a:ext cx="3200400" cy="1600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Schoolbook"/>
              <a:buNone/>
              <a:defRPr b="0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" type="body"/>
          </p:nvPr>
        </p:nvSpPr>
        <p:spPr>
          <a:xfrm>
            <a:off x="4504267" y="685800"/>
            <a:ext cx="6079066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78" name="Google Shape;78;p23"/>
          <p:cNvSpPr txBox="1"/>
          <p:nvPr>
            <p:ph idx="2" type="body"/>
          </p:nvPr>
        </p:nvSpPr>
        <p:spPr>
          <a:xfrm>
            <a:off x="841248" y="2099734"/>
            <a:ext cx="320040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9" name="Google Shape;79;p23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4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Schoolbook"/>
              <a:buNone/>
              <a:defRPr b="0" i="0" sz="4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6F5F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F6F5F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5" name="Google Shape;15;p14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3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  <a:defRPr b="0" i="0" sz="4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7" name="Google Shape;27;p13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DADAD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8" name="Google Shape;28;p13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DADAD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9" name="Google Shape;29;p13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3437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/>
          <p:nvPr/>
        </p:nvSpPr>
        <p:spPr>
          <a:xfrm>
            <a:off x="1261875" y="4816300"/>
            <a:ext cx="53163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5"/>
              <a:buFont typeface="Arial"/>
              <a:buNone/>
            </a:pPr>
            <a:r>
              <a:rPr b="0" i="0" lang="en-US" sz="2235" u="none" cap="none" strike="noStrike">
                <a:solidFill>
                  <a:srgbClr val="EEF2E6"/>
                </a:solidFill>
                <a:latin typeface="Rockwell"/>
                <a:ea typeface="Rockwell"/>
                <a:cs typeface="Rockwell"/>
                <a:sym typeface="Rockwell"/>
              </a:rPr>
              <a:t>Group Members</a:t>
            </a:r>
            <a:endParaRPr b="0" i="0" sz="2235" u="none" cap="none" strike="noStrike">
              <a:solidFill>
                <a:srgbClr val="EEF2E6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35"/>
              <a:buFont typeface="Arial"/>
              <a:buNone/>
            </a:pPr>
            <a:r>
              <a:rPr b="0" i="0" lang="en-US" sz="2235" u="none" cap="none" strike="noStrike">
                <a:solidFill>
                  <a:srgbClr val="EEF2E6"/>
                </a:solidFill>
                <a:latin typeface="Rockwell"/>
                <a:ea typeface="Rockwell"/>
                <a:cs typeface="Rockwell"/>
                <a:sym typeface="Rockwell"/>
              </a:rPr>
              <a:t>Javairia Rehman 				(P19-0020)</a:t>
            </a:r>
            <a:endParaRPr b="0" i="0" sz="2235" u="none" cap="none" strike="noStrike">
              <a:solidFill>
                <a:srgbClr val="EEF2E6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35"/>
              <a:buFont typeface="Arial"/>
              <a:buNone/>
            </a:pPr>
            <a:r>
              <a:rPr b="0" i="0" lang="en-US" sz="2235" u="none" cap="none" strike="noStrike">
                <a:solidFill>
                  <a:srgbClr val="EEF2E6"/>
                </a:solidFill>
                <a:latin typeface="Rockwell"/>
                <a:ea typeface="Rockwell"/>
                <a:cs typeface="Rockwell"/>
                <a:sym typeface="Rockwell"/>
              </a:rPr>
              <a:t>Matti Ur Rehman 				(P19-0048)</a:t>
            </a:r>
            <a:endParaRPr b="0" i="0" sz="2235" u="none" cap="none" strike="noStrike">
              <a:solidFill>
                <a:srgbClr val="EEF2E6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35"/>
              <a:buFont typeface="Arial"/>
              <a:buNone/>
            </a:pPr>
            <a:r>
              <a:rPr b="0" i="0" lang="en-US" sz="2235" u="none" cap="none" strike="noStrike">
                <a:solidFill>
                  <a:srgbClr val="EEF2E6"/>
                </a:solidFill>
                <a:latin typeface="Rockwell"/>
                <a:ea typeface="Rockwell"/>
                <a:cs typeface="Rockwell"/>
                <a:sym typeface="Rockwell"/>
              </a:rPr>
              <a:t>Muhammad Mohsin Raza 	(P19-0072)</a:t>
            </a:r>
            <a:endParaRPr b="0" i="0" sz="2235" u="none" cap="none" strike="noStrike">
              <a:solidFill>
                <a:srgbClr val="EEF2E6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7840875" y="4816300"/>
            <a:ext cx="30894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F6F74"/>
              </a:buClr>
              <a:buSzPts val="1760"/>
              <a:buFont typeface="Arial"/>
              <a:buNone/>
            </a:pPr>
            <a:r>
              <a:rPr b="0" i="0" lang="en-US" sz="2200" u="none" cap="none" strike="noStrike">
                <a:solidFill>
                  <a:srgbClr val="EEF2E6"/>
                </a:solidFill>
                <a:latin typeface="Rockwell"/>
                <a:ea typeface="Rockwell"/>
                <a:cs typeface="Rockwell"/>
                <a:sym typeface="Rockwell"/>
              </a:rPr>
              <a:t>Project Supervisor</a:t>
            </a:r>
            <a:endParaRPr b="0" i="0" sz="1400" u="none" cap="none" strike="noStrike">
              <a:solidFill>
                <a:srgbClr val="EEF2E6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6F6F74"/>
              </a:buClr>
              <a:buSzPts val="1760"/>
              <a:buFont typeface="Arial"/>
              <a:buNone/>
            </a:pPr>
            <a:r>
              <a:rPr b="0" i="0" lang="en-US" sz="2200" u="none" cap="none" strike="noStrike">
                <a:solidFill>
                  <a:srgbClr val="EEF2E6"/>
                </a:solidFill>
                <a:latin typeface="Rockwell"/>
                <a:ea typeface="Rockwell"/>
                <a:cs typeface="Rockwell"/>
                <a:sym typeface="Rockwell"/>
              </a:rPr>
              <a:t>Dr. Hafeez Ur Rehman</a:t>
            </a:r>
            <a:endParaRPr b="0" i="0" sz="1400" u="none" cap="none" strike="noStrike">
              <a:solidFill>
                <a:srgbClr val="EEF2E6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1261800" y="2754900"/>
            <a:ext cx="96684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Health Monitoring System for Senior Citizens</a:t>
            </a:r>
            <a:endParaRPr b="0" i="0" sz="4800" u="none" cap="none" strike="noStrik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National University of Computer and Emerging Sciences - Wikipedia" id="109" name="Google Shape;10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218" y="170525"/>
            <a:ext cx="1472478" cy="1472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6deb88aeb0_0_1"/>
          <p:cNvSpPr txBox="1"/>
          <p:nvPr>
            <p:ph type="title"/>
          </p:nvPr>
        </p:nvSpPr>
        <p:spPr>
          <a:xfrm>
            <a:off x="777938" y="529115"/>
            <a:ext cx="96927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 sz="3700">
                <a:latin typeface="Rockwell"/>
                <a:ea typeface="Rockwell"/>
                <a:cs typeface="Rockwell"/>
                <a:sym typeface="Rockwell"/>
              </a:rPr>
              <a:t>Skeleton Image:</a:t>
            </a:r>
            <a:endParaRPr sz="4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89" name="Google Shape;189;g16deb88aeb0_0_1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90" name="Google Shape;190;g16deb88aeb0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6deb88aeb0_0_1"/>
          <p:cNvPicPr preferRelativeResize="0"/>
          <p:nvPr/>
        </p:nvPicPr>
        <p:blipFill rotWithShape="1">
          <a:blip r:embed="rId4">
            <a:alphaModFix/>
          </a:blip>
          <a:srcRect b="8222" l="37163" r="37579" t="10269"/>
          <a:stretch/>
        </p:blipFill>
        <p:spPr>
          <a:xfrm>
            <a:off x="4254324" y="1691450"/>
            <a:ext cx="2739937" cy="4973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6deb88aeb0_0_1"/>
          <p:cNvSpPr txBox="1"/>
          <p:nvPr/>
        </p:nvSpPr>
        <p:spPr>
          <a:xfrm>
            <a:off x="1428750" y="2431825"/>
            <a:ext cx="30411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1.Hip center</a:t>
            </a:r>
            <a:endParaRPr b="1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2.Middle-spine</a:t>
            </a:r>
            <a:endParaRPr b="1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3.Shoulder center </a:t>
            </a:r>
            <a:endParaRPr b="1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4.Head</a:t>
            </a:r>
            <a:endParaRPr b="1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5.Left Shoulder</a:t>
            </a:r>
            <a:endParaRPr b="1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6.Left-elbow</a:t>
            </a:r>
            <a:endParaRPr b="1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7.Left-wrist</a:t>
            </a:r>
            <a:endParaRPr b="1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8.Left-hand</a:t>
            </a:r>
            <a:endParaRPr b="1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9.Right-shoulder 10.Right Elbow</a:t>
            </a:r>
            <a:endParaRPr b="1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3" name="Google Shape;193;g16deb88aeb0_0_1"/>
          <p:cNvSpPr txBox="1"/>
          <p:nvPr/>
        </p:nvSpPr>
        <p:spPr>
          <a:xfrm>
            <a:off x="7241625" y="2431825"/>
            <a:ext cx="3688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11.Right-wrist</a:t>
            </a:r>
            <a:endParaRPr b="1" i="0" sz="24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12.Right-hand 13.Left-hip 14.Left-knee </a:t>
            </a:r>
            <a:endParaRPr b="1" i="0" sz="24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15.Left Ankle</a:t>
            </a:r>
            <a:endParaRPr b="1" i="0" sz="24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16.Left-root 17.Right-hip 18.Right-knee 19.Right-ankle 20.Rightfoot </a:t>
            </a:r>
            <a:endParaRPr b="1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4" name="Google Shape;194;g16deb88aeb0_0_1"/>
          <p:cNvSpPr txBox="1"/>
          <p:nvPr/>
        </p:nvSpPr>
        <p:spPr>
          <a:xfrm>
            <a:off x="4170525" y="6554975"/>
            <a:ext cx="3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Figure 4: Skeleton Representation</a:t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abb32fa49c_1_0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KINECT 360</a:t>
            </a:r>
            <a:endParaRPr/>
          </a:p>
        </p:txBody>
      </p:sp>
      <p:sp>
        <p:nvSpPr>
          <p:cNvPr id="201" name="Google Shape;201;g1abb32fa49c_1_0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ts val="1440"/>
              <a:buNone/>
            </a:pPr>
            <a:r>
              <a:t/>
            </a:r>
            <a:endParaRPr/>
          </a:p>
        </p:txBody>
      </p:sp>
      <p:sp>
        <p:nvSpPr>
          <p:cNvPr id="202" name="Google Shape;202;g1abb32fa49c_1_0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3" name="Google Shape;203;g1abb32fa49c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9200" y="1884650"/>
            <a:ext cx="8457974" cy="394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abb32fa49c_1_20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COORDINATE SYSTEM OF KINECT</a:t>
            </a:r>
            <a:endParaRPr/>
          </a:p>
        </p:txBody>
      </p:sp>
      <p:sp>
        <p:nvSpPr>
          <p:cNvPr id="210" name="Google Shape;210;g1abb32fa49c_1_20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ts val="1440"/>
              <a:buNone/>
            </a:pPr>
            <a:r>
              <a:t/>
            </a:r>
            <a:endParaRPr/>
          </a:p>
        </p:txBody>
      </p:sp>
      <p:sp>
        <p:nvSpPr>
          <p:cNvPr id="211" name="Google Shape;211;g1abb32fa49c_1_20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2" name="Google Shape;212;g1abb32fa49c_1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625" y="2039688"/>
            <a:ext cx="3951700" cy="39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abb32fa49c_1_8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BASIC CONSTRUCTION</a:t>
            </a:r>
            <a:endParaRPr/>
          </a:p>
        </p:txBody>
      </p:sp>
      <p:sp>
        <p:nvSpPr>
          <p:cNvPr id="219" name="Google Shape;219;g1abb32fa49c_1_8"/>
          <p:cNvSpPr txBox="1"/>
          <p:nvPr>
            <p:ph idx="1" type="body"/>
          </p:nvPr>
        </p:nvSpPr>
        <p:spPr>
          <a:xfrm>
            <a:off x="1261875" y="4091700"/>
            <a:ext cx="8595300" cy="26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4490" lvl="0" marL="45720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2140"/>
              <a:buAutoNum type="arabicPeriod"/>
            </a:pPr>
            <a:r>
              <a:rPr lang="en-US" sz="16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3D Depth sensor (IR Emitter + IR Camera / Depth Sensor)</a:t>
            </a:r>
            <a:endParaRPr sz="16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6449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40"/>
              <a:buAutoNum type="arabicPeriod"/>
            </a:pPr>
            <a:r>
              <a:rPr lang="en-US" sz="16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RGB camera (Color Sensor/3D maps)</a:t>
            </a:r>
            <a:endParaRPr sz="16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6449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40"/>
              <a:buAutoNum type="arabicPeriod"/>
            </a:pPr>
            <a:r>
              <a:rPr lang="en-US" sz="16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Microphone array</a:t>
            </a:r>
            <a:endParaRPr sz="16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6449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40"/>
              <a:buAutoNum type="arabicPeriod"/>
            </a:pPr>
            <a:r>
              <a:rPr lang="en-US" sz="16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Tilt motor </a:t>
            </a:r>
            <a:r>
              <a:rPr i="1" lang="en-US" sz="16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(mechanical gears for detecting floor and players in the playspace)</a:t>
            </a:r>
            <a:endParaRPr sz="2500"/>
          </a:p>
        </p:txBody>
      </p:sp>
      <p:sp>
        <p:nvSpPr>
          <p:cNvPr id="220" name="Google Shape;220;g1abb32fa49c_1_8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1" name="Google Shape;221;g1abb32fa49c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8325" y="1570825"/>
            <a:ext cx="4056250" cy="23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bb32fa49c_1_28"/>
          <p:cNvSpPr txBox="1"/>
          <p:nvPr>
            <p:ph type="title"/>
          </p:nvPr>
        </p:nvSpPr>
        <p:spPr>
          <a:xfrm>
            <a:off x="1249650" y="1022599"/>
            <a:ext cx="9692700" cy="17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/>
              <a:t>PRE REQUIREMENTS FOR CONNECTION OF PYTHON AND KINECT 360</a:t>
            </a:r>
            <a:endParaRPr/>
          </a:p>
        </p:txBody>
      </p:sp>
      <p:sp>
        <p:nvSpPr>
          <p:cNvPr id="228" name="Google Shape;228;g1abb32fa49c_1_28"/>
          <p:cNvSpPr txBox="1"/>
          <p:nvPr>
            <p:ph idx="1" type="body"/>
          </p:nvPr>
        </p:nvSpPr>
        <p:spPr>
          <a:xfrm>
            <a:off x="1261875" y="3122500"/>
            <a:ext cx="85953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090" lvl="0" marL="45720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40"/>
              <a:buAutoNum type="arabicPeriod"/>
            </a:pPr>
            <a:r>
              <a:rPr lang="en-US" sz="2100"/>
              <a:t>kinect device</a:t>
            </a:r>
            <a:endParaRPr sz="2100"/>
          </a:p>
          <a:p>
            <a:pPr indent="-33909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40"/>
              <a:buAutoNum type="arabicPeriod"/>
            </a:pPr>
            <a:r>
              <a:rPr lang="en-US" sz="2100"/>
              <a:t>kinect SDK</a:t>
            </a:r>
            <a:endParaRPr sz="2100"/>
          </a:p>
          <a:p>
            <a:pPr indent="-33909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40"/>
              <a:buAutoNum type="arabicPeriod"/>
            </a:pPr>
            <a:r>
              <a:rPr lang="en-US" sz="2100"/>
              <a:t>pykinect library</a:t>
            </a:r>
            <a:endParaRPr sz="2100"/>
          </a:p>
          <a:p>
            <a:pPr indent="-33909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40"/>
              <a:buAutoNum type="arabicPeriod"/>
            </a:pPr>
            <a:r>
              <a:rPr lang="en-US" sz="2100"/>
              <a:t>python 2.7(with numpy,opencv)</a:t>
            </a:r>
            <a:endParaRPr sz="2100"/>
          </a:p>
          <a:p>
            <a:pPr indent="-33909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40"/>
              <a:buAutoNum type="arabicPeriod"/>
            </a:pPr>
            <a:r>
              <a:rPr lang="en-US" sz="2100"/>
              <a:t>any python compiler</a:t>
            </a:r>
            <a:endParaRPr sz="2100"/>
          </a:p>
        </p:txBody>
      </p:sp>
      <p:sp>
        <p:nvSpPr>
          <p:cNvPr id="229" name="Google Shape;229;g1abb32fa49c_1_28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" name="Google Shape;230;g1abb32fa49c_1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4100" y="3244780"/>
            <a:ext cx="4604680" cy="18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deb88aeb0_0_14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Methodology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36" name="Google Shape;236;g16deb88aeb0_0_14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237" name="Google Shape;237;g16deb88aeb0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6deb88aeb0_0_14"/>
          <p:cNvSpPr txBox="1"/>
          <p:nvPr/>
        </p:nvSpPr>
        <p:spPr>
          <a:xfrm>
            <a:off x="1755350" y="2163525"/>
            <a:ext cx="42045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P(x, y, z))</a:t>
            </a:r>
            <a:endParaRPr b="0" i="0" sz="36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f = pn − phip</a:t>
            </a:r>
            <a:endParaRPr b="0" i="0" sz="36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(n = 2, 3, ....N)</a:t>
            </a:r>
            <a:r>
              <a:rPr b="0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39" name="Google Shape;239;g16deb88aeb0_0_14"/>
          <p:cNvSpPr txBox="1"/>
          <p:nvPr/>
        </p:nvSpPr>
        <p:spPr>
          <a:xfrm>
            <a:off x="6524088" y="2239725"/>
            <a:ext cx="4204500" cy="3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 x  = </a:t>
            </a: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abscissa</a:t>
            </a:r>
            <a:endParaRPr b="0" i="0" sz="24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y = ordinate</a:t>
            </a:r>
            <a:endParaRPr b="0" i="0" sz="24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z  = Distance from the human body to the camera</a:t>
            </a:r>
            <a:endParaRPr b="0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pn = other nodes except the hip joint</a:t>
            </a:r>
            <a:endParaRPr b="0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phip  =  the hip-center joint.</a:t>
            </a:r>
            <a:endParaRPr b="0" i="0" sz="2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0" name="Google Shape;240;g16deb88aeb0_0_14"/>
          <p:cNvSpPr txBox="1"/>
          <p:nvPr>
            <p:ph type="title"/>
          </p:nvPr>
        </p:nvSpPr>
        <p:spPr>
          <a:xfrm>
            <a:off x="1261875" y="2147300"/>
            <a:ext cx="46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Century Schoolbook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3D Matrix Representation: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6deb88aeb0_0_38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Methodology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6" name="Google Shape;246;g16deb88aeb0_0_38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247" name="Google Shape;247;g16deb88aeb0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6deb88aeb0_0_38"/>
          <p:cNvSpPr txBox="1"/>
          <p:nvPr>
            <p:ph type="title"/>
          </p:nvPr>
        </p:nvSpPr>
        <p:spPr>
          <a:xfrm>
            <a:off x="1261875" y="2147300"/>
            <a:ext cx="36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Century Schoolbook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Sliding Window: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9" name="Google Shape;249;g16deb88aeb0_0_38"/>
          <p:cNvSpPr/>
          <p:nvPr/>
        </p:nvSpPr>
        <p:spPr>
          <a:xfrm>
            <a:off x="586475" y="2943225"/>
            <a:ext cx="3641400" cy="400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16deb88aeb0_0_38"/>
          <p:cNvSpPr/>
          <p:nvPr/>
        </p:nvSpPr>
        <p:spPr>
          <a:xfrm>
            <a:off x="1498150" y="3605900"/>
            <a:ext cx="3641400" cy="400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16deb88aeb0_0_38"/>
          <p:cNvSpPr/>
          <p:nvPr/>
        </p:nvSpPr>
        <p:spPr>
          <a:xfrm>
            <a:off x="2397575" y="4268575"/>
            <a:ext cx="3641400" cy="400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16deb88aeb0_0_38"/>
          <p:cNvSpPr/>
          <p:nvPr/>
        </p:nvSpPr>
        <p:spPr>
          <a:xfrm>
            <a:off x="3316050" y="4931250"/>
            <a:ext cx="3641400" cy="400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16deb88aeb0_0_38"/>
          <p:cNvSpPr/>
          <p:nvPr/>
        </p:nvSpPr>
        <p:spPr>
          <a:xfrm>
            <a:off x="4227725" y="5593925"/>
            <a:ext cx="3641400" cy="400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g16deb88aeb0_0_38"/>
          <p:cNvCxnSpPr/>
          <p:nvPr/>
        </p:nvCxnSpPr>
        <p:spPr>
          <a:xfrm>
            <a:off x="4227725" y="2841175"/>
            <a:ext cx="0" cy="340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55" name="Google Shape;255;g16deb88aeb0_0_38"/>
          <p:cNvSpPr/>
          <p:nvPr/>
        </p:nvSpPr>
        <p:spPr>
          <a:xfrm>
            <a:off x="744300" y="2545900"/>
            <a:ext cx="3215400" cy="295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Action 1</a:t>
            </a:r>
            <a:endParaRPr b="0" i="0" sz="22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6" name="Google Shape;256;g16deb88aeb0_0_38"/>
          <p:cNvSpPr/>
          <p:nvPr/>
        </p:nvSpPr>
        <p:spPr>
          <a:xfrm>
            <a:off x="4440725" y="6134125"/>
            <a:ext cx="3215400" cy="295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Result of Action 1</a:t>
            </a:r>
            <a:endParaRPr b="0" i="0" sz="22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7" name="Google Shape;257;g16deb88aeb0_0_38"/>
          <p:cNvSpPr/>
          <p:nvPr/>
        </p:nvSpPr>
        <p:spPr>
          <a:xfrm>
            <a:off x="4440725" y="2539175"/>
            <a:ext cx="3215400" cy="2952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Action 2</a:t>
            </a:r>
            <a:endParaRPr b="0" i="0" sz="22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8" name="Google Shape;258;g16deb88aeb0_0_38"/>
          <p:cNvSpPr/>
          <p:nvPr/>
        </p:nvSpPr>
        <p:spPr>
          <a:xfrm>
            <a:off x="7869125" y="6134125"/>
            <a:ext cx="3215400" cy="2952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Result of Action 2</a:t>
            </a:r>
            <a:endParaRPr b="0" i="0" sz="22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9" name="Google Shape;259;g16deb88aeb0_0_38"/>
          <p:cNvSpPr/>
          <p:nvPr/>
        </p:nvSpPr>
        <p:spPr>
          <a:xfrm>
            <a:off x="744300" y="6096250"/>
            <a:ext cx="3215400" cy="295200"/>
          </a:xfrm>
          <a:prstGeom prst="roundRect">
            <a:avLst>
              <a:gd fmla="val 16667" name="adj"/>
            </a:avLst>
          </a:prstGeom>
          <a:solidFill>
            <a:srgbClr val="FEFEFE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Time Delay</a:t>
            </a:r>
            <a:endParaRPr b="0" i="0" sz="22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a4b6ee8cf4_1_7"/>
          <p:cNvSpPr txBox="1"/>
          <p:nvPr>
            <p:ph type="title"/>
          </p:nvPr>
        </p:nvSpPr>
        <p:spPr>
          <a:xfrm>
            <a:off x="639661" y="1156675"/>
            <a:ext cx="3786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Century Schoolbook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Sliding Window: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65" name="Google Shape;265;g1a4b6ee8cf4_1_7"/>
          <p:cNvSpPr/>
          <p:nvPr/>
        </p:nvSpPr>
        <p:spPr>
          <a:xfrm>
            <a:off x="307911" y="2122747"/>
            <a:ext cx="3738000" cy="410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1a4b6ee8cf4_1_7"/>
          <p:cNvSpPr/>
          <p:nvPr/>
        </p:nvSpPr>
        <p:spPr>
          <a:xfrm>
            <a:off x="1243777" y="2803006"/>
            <a:ext cx="3738000" cy="410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a4b6ee8cf4_1_7"/>
          <p:cNvSpPr/>
          <p:nvPr/>
        </p:nvSpPr>
        <p:spPr>
          <a:xfrm>
            <a:off x="2167068" y="3483265"/>
            <a:ext cx="3738000" cy="410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1a4b6ee8cf4_1_7"/>
          <p:cNvSpPr/>
          <p:nvPr/>
        </p:nvSpPr>
        <p:spPr>
          <a:xfrm>
            <a:off x="3109915" y="4163524"/>
            <a:ext cx="3738000" cy="4107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1a4b6ee8cf4_1_7"/>
          <p:cNvSpPr/>
          <p:nvPr/>
        </p:nvSpPr>
        <p:spPr>
          <a:xfrm>
            <a:off x="4045781" y="4843783"/>
            <a:ext cx="3738000" cy="4107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" name="Google Shape;270;g1a4b6ee8cf4_1_7"/>
          <p:cNvCxnSpPr/>
          <p:nvPr/>
        </p:nvCxnSpPr>
        <p:spPr>
          <a:xfrm>
            <a:off x="4045781" y="2017989"/>
            <a:ext cx="0" cy="34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71" name="Google Shape;271;g1a4b6ee8cf4_1_7"/>
          <p:cNvSpPr/>
          <p:nvPr/>
        </p:nvSpPr>
        <p:spPr>
          <a:xfrm>
            <a:off x="469924" y="1714879"/>
            <a:ext cx="3300600" cy="303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Action 1</a:t>
            </a:r>
            <a:endParaRPr b="0" i="0" sz="22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2" name="Google Shape;272;g1a4b6ee8cf4_1_7"/>
          <p:cNvSpPr/>
          <p:nvPr/>
        </p:nvSpPr>
        <p:spPr>
          <a:xfrm>
            <a:off x="4264433" y="5398317"/>
            <a:ext cx="3300600" cy="303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Result of Action 1</a:t>
            </a:r>
            <a:endParaRPr b="0" i="0" sz="22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3" name="Google Shape;273;g1a4b6ee8cf4_1_7"/>
          <p:cNvSpPr/>
          <p:nvPr/>
        </p:nvSpPr>
        <p:spPr>
          <a:xfrm>
            <a:off x="4264433" y="1707976"/>
            <a:ext cx="3300600" cy="3030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Action 2</a:t>
            </a:r>
            <a:endParaRPr b="0" i="0" sz="22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4" name="Google Shape;274;g1a4b6ee8cf4_1_7"/>
          <p:cNvSpPr/>
          <p:nvPr/>
        </p:nvSpPr>
        <p:spPr>
          <a:xfrm>
            <a:off x="7783805" y="5398317"/>
            <a:ext cx="3300600" cy="3030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Result of Action 2</a:t>
            </a:r>
            <a:endParaRPr b="0" i="0" sz="22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5" name="Google Shape;275;g1a4b6ee8cf4_1_7"/>
          <p:cNvSpPr/>
          <p:nvPr/>
        </p:nvSpPr>
        <p:spPr>
          <a:xfrm>
            <a:off x="469924" y="5359437"/>
            <a:ext cx="3300600" cy="303000"/>
          </a:xfrm>
          <a:prstGeom prst="roundRect">
            <a:avLst>
              <a:gd fmla="val 16667" name="adj"/>
            </a:avLst>
          </a:prstGeom>
          <a:solidFill>
            <a:srgbClr val="FEFEFE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Time Delay</a:t>
            </a:r>
            <a:endParaRPr b="0" i="0" sz="22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281" name="Google Shape;28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"/>
            <a:ext cx="1078737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9"/>
          <p:cNvSpPr txBox="1"/>
          <p:nvPr/>
        </p:nvSpPr>
        <p:spPr>
          <a:xfrm>
            <a:off x="4162650" y="6523075"/>
            <a:ext cx="20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Figure 4:Gantt chart</a:t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abb32fa49c_1_36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290" name="Google Shape;290;g1abb32fa49c_1_36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ts val="1440"/>
              <a:buNone/>
            </a:pPr>
            <a:r>
              <a:t/>
            </a:r>
            <a:endParaRPr/>
          </a:p>
        </p:txBody>
      </p:sp>
      <p:sp>
        <p:nvSpPr>
          <p:cNvPr id="291" name="Google Shape;291;g1abb32fa49c_1_36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/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343437"/>
                </a:solidFill>
                <a:latin typeface="Rockwell"/>
                <a:ea typeface="Rockwell"/>
                <a:cs typeface="Rockwell"/>
                <a:sym typeface="Rockwell"/>
              </a:rPr>
              <a:t>Introduction/ Idea</a:t>
            </a:r>
            <a:endParaRPr b="0" i="0" sz="4400" u="none" cap="none" strike="noStrike">
              <a:solidFill>
                <a:srgbClr val="343437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2783825" y="2186600"/>
            <a:ext cx="55743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91440" lvl="0" marL="18288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343437"/>
                </a:solidFill>
                <a:latin typeface="Rockwell"/>
                <a:ea typeface="Rockwell"/>
                <a:cs typeface="Rockwell"/>
                <a:sym typeface="Rockwell"/>
              </a:rPr>
              <a:t>A World is a Global Village, Right? </a:t>
            </a:r>
            <a:endParaRPr b="0" i="0" sz="2600" u="none" cap="none" strike="noStrike">
              <a:solidFill>
                <a:srgbClr val="343437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National University of Computer and Emerging Sciences - Wikipedia" id="116" name="Google Shape;1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 txBox="1"/>
          <p:nvPr/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b="0" i="0" lang="en-US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‹#›</a:t>
            </a:fld>
            <a:endParaRPr b="0" i="0" sz="3600" u="none" cap="none" strike="noStrike">
              <a:solidFill>
                <a:srgbClr val="8E8E93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4">
            <a:alphaModFix/>
          </a:blip>
          <a:srcRect b="24387" l="15036" r="14200" t="4219"/>
          <a:stretch/>
        </p:blipFill>
        <p:spPr>
          <a:xfrm>
            <a:off x="1371600" y="1884650"/>
            <a:ext cx="1176151" cy="11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 txBox="1"/>
          <p:nvPr/>
        </p:nvSpPr>
        <p:spPr>
          <a:xfrm>
            <a:off x="1371600" y="3263225"/>
            <a:ext cx="7475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343437"/>
                </a:solidFill>
                <a:latin typeface="Rockwell"/>
                <a:ea typeface="Rockwell"/>
                <a:cs typeface="Rockwell"/>
                <a:sym typeface="Rockwell"/>
              </a:rPr>
              <a:t>Also, Impossible that you are 24/7 Home, Well COVID-19 gone “ALMOST”</a:t>
            </a:r>
            <a:endParaRPr b="0" i="0" sz="2600" u="none" cap="none" strike="noStrike">
              <a:solidFill>
                <a:srgbClr val="343437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20" name="Google Shape;120;p2"/>
          <p:cNvPicPr preferRelativeResize="0"/>
          <p:nvPr/>
        </p:nvPicPr>
        <p:blipFill rotWithShape="1">
          <a:blip r:embed="rId5">
            <a:alphaModFix/>
          </a:blip>
          <a:srcRect b="23149" l="15063" r="15356" t="6248"/>
          <a:stretch/>
        </p:blipFill>
        <p:spPr>
          <a:xfrm>
            <a:off x="8847300" y="3159162"/>
            <a:ext cx="1176151" cy="119333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"/>
          <p:cNvSpPr txBox="1"/>
          <p:nvPr/>
        </p:nvSpPr>
        <p:spPr>
          <a:xfrm>
            <a:off x="2783825" y="4852550"/>
            <a:ext cx="7239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91440" lvl="0" marL="18288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</a:pPr>
            <a:r>
              <a:rPr b="0" i="0" lang="en-US" sz="2600" u="none" cap="none" strike="noStrike">
                <a:solidFill>
                  <a:srgbClr val="343437"/>
                </a:solidFill>
                <a:latin typeface="Rockwell"/>
                <a:ea typeface="Rockwell"/>
                <a:cs typeface="Rockwell"/>
                <a:sym typeface="Rockwell"/>
              </a:rPr>
              <a:t>Someone at Home, Needs an Attention</a:t>
            </a:r>
            <a:endParaRPr b="0" i="0" sz="2600" u="none" cap="none" strike="noStrike">
              <a:solidFill>
                <a:srgbClr val="343437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6">
            <a:alphaModFix/>
          </a:blip>
          <a:srcRect b="19068" l="20839" r="19823" t="5653"/>
          <a:stretch/>
        </p:blipFill>
        <p:spPr>
          <a:xfrm>
            <a:off x="1371599" y="4440375"/>
            <a:ext cx="1176151" cy="1492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dff0bc1fb2_0_0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References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97" name="Google Shape;297;g1dff0bc1fb2_0_0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[1] Sun, H., &amp; Chen, Y. (2022, May). Real-Time Elderly Monitoring for Senior Safety by Lightweight Human Action Recognition. In 2022 IEEE 16th International Symposium on Medical Information and Communication Technology (ISMICT) (pp. 1-6). IEEE.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indent="-91440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98" name="Google Shape;298;g1dff0bc1fb2_0_0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299" name="Google Shape;299;g1dff0bc1fb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d09572b78_0_0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solidFill>
                  <a:srgbClr val="343437"/>
                </a:solidFill>
                <a:latin typeface="Rockwell"/>
                <a:ea typeface="Rockwell"/>
                <a:cs typeface="Rockwell"/>
                <a:sym typeface="Rockwell"/>
              </a:rPr>
              <a:t>Problem Statement</a:t>
            </a:r>
            <a:endParaRPr>
              <a:solidFill>
                <a:srgbClr val="343437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28" name="Google Shape;128;g16d09572b78_0_0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29" name="Google Shape;129;g16d09572b7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6d09572b78_0_0"/>
          <p:cNvSpPr txBox="1"/>
          <p:nvPr/>
        </p:nvSpPr>
        <p:spPr>
          <a:xfrm>
            <a:off x="1261875" y="2550175"/>
            <a:ext cx="6629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600" u="none" cap="none" strike="noStrike">
                <a:solidFill>
                  <a:srgbClr val="343437"/>
                </a:solidFill>
                <a:latin typeface="Rockwell"/>
                <a:ea typeface="Rockwell"/>
                <a:cs typeface="Rockwell"/>
                <a:sym typeface="Rockwell"/>
              </a:rPr>
              <a:t>An elderly people need to be monitored 24/7. If you are at work space and they are alone.</a:t>
            </a:r>
            <a:endParaRPr b="0" i="0" sz="2600" u="none" cap="none" strike="noStrike">
              <a:solidFill>
                <a:srgbClr val="343437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31" name="Google Shape;131;g16d09572b78_0_0"/>
          <p:cNvPicPr preferRelativeResize="0"/>
          <p:nvPr/>
        </p:nvPicPr>
        <p:blipFill rotWithShape="1">
          <a:blip r:embed="rId4">
            <a:alphaModFix/>
          </a:blip>
          <a:srcRect b="33278" l="16914" r="16042" t="13391"/>
          <a:stretch/>
        </p:blipFill>
        <p:spPr>
          <a:xfrm>
            <a:off x="8284375" y="2226875"/>
            <a:ext cx="2554424" cy="20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System Analysis and Design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37" name="Google Shape;137;p4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38" name="Google Shape;1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/>
          <p:nvPr/>
        </p:nvSpPr>
        <p:spPr>
          <a:xfrm>
            <a:off x="4217925" y="6230538"/>
            <a:ext cx="2944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Figure 1: Use Case  Diagram</a:t>
            </a:r>
            <a:r>
              <a:rPr b="0" i="0" lang="en-US" sz="19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19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40" name="Google Shape;14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113" y="1843722"/>
            <a:ext cx="4234417" cy="4234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 txBox="1"/>
          <p:nvPr/>
        </p:nvSpPr>
        <p:spPr>
          <a:xfrm>
            <a:off x="4029763" y="6381000"/>
            <a:ext cx="2944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Figure 2: Swimlane Diagram</a:t>
            </a:r>
            <a:r>
              <a:rPr b="0" i="0" lang="en-US" sz="19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19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48" name="Google Shape;14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313" y="287575"/>
            <a:ext cx="7303717" cy="607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6cf3b5ac95_0_0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DATASET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4" name="Google Shape;154;g16cf3b5ac95_0_0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55" name="Google Shape;155;g16cf3b5ac9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6cf3b5ac9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675" y="1367250"/>
            <a:ext cx="9944975" cy="559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6cf3b5ac95_0_8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DATASET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2" name="Google Shape;162;g16cf3b5ac95_0_8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63" name="Google Shape;163;g16cf3b5ac95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6cf3b5ac95_0_8"/>
          <p:cNvPicPr preferRelativeResize="0"/>
          <p:nvPr/>
        </p:nvPicPr>
        <p:blipFill rotWithShape="1">
          <a:blip r:embed="rId4">
            <a:alphaModFix/>
          </a:blip>
          <a:srcRect b="0" l="0" r="0" t="25110"/>
          <a:stretch/>
        </p:blipFill>
        <p:spPr>
          <a:xfrm>
            <a:off x="1113225" y="1884650"/>
            <a:ext cx="9816901" cy="413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6cf3b5ac95_0_8"/>
          <p:cNvSpPr txBox="1"/>
          <p:nvPr/>
        </p:nvSpPr>
        <p:spPr>
          <a:xfrm>
            <a:off x="3620400" y="6172200"/>
            <a:ext cx="57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Sample Videos from NTU-RGB-D and NTU-RGB-D 120  Dataset[</a:t>
            </a:r>
            <a:r>
              <a:rPr lang="en-US">
                <a:latin typeface="Rockwell"/>
                <a:ea typeface="Rockwell"/>
                <a:cs typeface="Rockwell"/>
                <a:sym typeface="Rockwell"/>
              </a:rPr>
              <a:t>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6ccdf9abd5_2_7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Health Sensitive Activities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1" name="Google Shape;171;g16ccdf9abd5_2_7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72" name="Google Shape;172;g16ccdf9abd5_2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16ccdf9abd5_2_7"/>
          <p:cNvPicPr preferRelativeResize="0"/>
          <p:nvPr/>
        </p:nvPicPr>
        <p:blipFill rotWithShape="1">
          <a:blip r:embed="rId4">
            <a:alphaModFix/>
          </a:blip>
          <a:srcRect b="15211" l="0" r="0" t="0"/>
          <a:stretch/>
        </p:blipFill>
        <p:spPr>
          <a:xfrm>
            <a:off x="488838" y="823775"/>
            <a:ext cx="11214326" cy="5348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Methodology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9" name="Google Shape;179;p8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ational University of Computer and Emerging Sciences - Wikipedia" id="180" name="Google Shape;18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650" y="287583"/>
            <a:ext cx="1472478" cy="14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 txBox="1"/>
          <p:nvPr/>
        </p:nvSpPr>
        <p:spPr>
          <a:xfrm>
            <a:off x="1428750" y="5905500"/>
            <a:ext cx="97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82" name="Google Shape;18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563" y="1366975"/>
            <a:ext cx="9598131" cy="539894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"/>
          <p:cNvSpPr txBox="1"/>
          <p:nvPr/>
        </p:nvSpPr>
        <p:spPr>
          <a:xfrm>
            <a:off x="4401875" y="6427375"/>
            <a:ext cx="26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Figure 3: Methodology</a:t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2022-09-07T06:12:25Z</dcterms:created>
  <dc:creator>zeshan khan</dc:creator>
</cp:coreProperties>
</file>